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75" r:id="rId4"/>
    <p:sldId id="287" r:id="rId5"/>
    <p:sldId id="288" r:id="rId6"/>
    <p:sldId id="289" r:id="rId7"/>
    <p:sldId id="286" r:id="rId8"/>
    <p:sldId id="292" r:id="rId9"/>
    <p:sldId id="291" r:id="rId10"/>
    <p:sldId id="290" r:id="rId11"/>
    <p:sldId id="293" r:id="rId12"/>
    <p:sldId id="295" r:id="rId13"/>
    <p:sldId id="296" r:id="rId14"/>
    <p:sldId id="294" r:id="rId15"/>
    <p:sldId id="276" r:id="rId16"/>
    <p:sldId id="277" r:id="rId17"/>
    <p:sldId id="278" r:id="rId18"/>
    <p:sldId id="280" r:id="rId19"/>
    <p:sldId id="281" r:id="rId20"/>
    <p:sldId id="282" r:id="rId21"/>
    <p:sldId id="283" r:id="rId22"/>
    <p:sldId id="284" r:id="rId23"/>
    <p:sldId id="285" r:id="rId24"/>
    <p:sldId id="310" r:id="rId25"/>
    <p:sldId id="125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C2D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660"/>
  </p:normalViewPr>
  <p:slideViewPr>
    <p:cSldViewPr snapToGrid="0">
      <p:cViewPr varScale="1">
        <p:scale>
          <a:sx n="83" d="100"/>
          <a:sy n="83" d="100"/>
        </p:scale>
        <p:origin x="108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2" d="100"/>
          <a:sy n="72" d="100"/>
        </p:scale>
        <p:origin x="2155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E12D02-632A-4EBE-8020-E518FC6BAE28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C44B51-83DB-4EA5-B8DC-53D8CB0CD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433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4B140-21E3-237E-99C8-0161756486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7021" y="1041400"/>
            <a:ext cx="6592110" cy="2839936"/>
          </a:xfrm>
        </p:spPr>
        <p:txBody>
          <a:bodyPr anchor="ctr"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82D116-2DEF-2935-C895-246EB3713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07021" y="4331613"/>
            <a:ext cx="6592111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8B033-BAF6-93A6-4294-B904C979B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D882F-1D72-46F2-9EB0-850463A10139}" type="datetime1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9F52F-F5F9-8F3F-CAB0-B9894A9F5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6E37B-3A08-DABB-98E4-79442B09B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800422-D8B5-48AC-945F-28D8E193A7D1}"/>
              </a:ext>
            </a:extLst>
          </p:cNvPr>
          <p:cNvSpPr/>
          <p:nvPr userDrawn="1"/>
        </p:nvSpPr>
        <p:spPr>
          <a:xfrm>
            <a:off x="1702340" y="1741251"/>
            <a:ext cx="2336260" cy="302530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2314447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C3297-8A82-5838-9747-57DF33321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948237-E77C-4C47-2FAE-09FB49EC84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5051B-5005-12A7-F0CA-6AB48098A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BEA29-6CBC-4C97-82EB-30FE78181869}" type="datetime1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2EF1C-384F-5208-8747-19092596F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1AF445-209F-B16E-3E1B-493BF1AC3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258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5005DA-4EF9-474B-1EFE-5A57B8B35A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D0BB37-E69E-54DB-EF02-3952396637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9BCC5-05F4-CE0A-912F-84449A98C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B382A-C181-4A7D-858E-96D5048F2204}" type="datetime1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BA9CE-0B7C-6BFF-6E96-520666046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0D47E-55B4-E44D-621A-8C3E6F4B9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741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9521A-D9F4-C6CF-7CFE-C189F17C1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4609"/>
            <a:ext cx="10515600" cy="556182"/>
          </a:xfrm>
        </p:spPr>
        <p:txBody>
          <a:bodyPr>
            <a:noAutofit/>
          </a:bodyPr>
          <a:lstStyle>
            <a:lvl1pPr>
              <a:defRPr sz="3600" b="1">
                <a:solidFill>
                  <a:srgbClr val="84C2D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4F7E6-49F8-6D59-6B12-BDB6B152F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0178"/>
            <a:ext cx="10515600" cy="4796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8FE398-76A9-8C7C-E65D-C847FF472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668B2-5781-4B06-962E-08217EE42682}" type="datetime1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4AA1A-F29D-4FC9-8850-9BBBCD9F4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266C7-2E2F-5675-F3AF-5106124E8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14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96CDA-CB42-FF5C-CD96-9780E346A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FAE87-DDED-88F1-D797-9E33BBB12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8A726-A028-C8B5-F2B9-84F1C8974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74303-D18E-4F2E-B24F-113F4BBB8710}" type="datetime1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F69FB-BB3A-7BB4-DDEE-FAFB8EFB5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E91D5-1AD2-754D-195C-67F48F900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392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E88F3-99D5-4C46-1959-FCAAAA9E8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097EB-3A50-99C6-1599-BE3A511B8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0547F2-6602-383B-7493-F02A3179A9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90D258-EB26-E9DC-EE46-EF7CF2F3C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3DDE1-9762-4919-8256-D148A4195109}" type="datetime1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A6B93-D05C-C013-5C02-06A140287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5896C3-5AFD-3E81-9D7B-5A29057CB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739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2D5AA-91AD-DB57-3249-EE24AC125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DE0967-257C-AC96-EA4A-907FCC049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6CE607-6AD7-E192-4100-9C0A46866D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822046-C88C-0B55-485B-818FB69BF9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1CF3C9-A546-AE02-2910-49CA2083EE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AF3988-315A-DB5D-4D4F-6DC25ABC4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4517-4A97-4CFB-8CB2-650C8E9E8654}" type="datetime1">
              <a:rPr lang="en-US" smtClean="0"/>
              <a:t>8/13/2024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0A34EE-77C3-9987-ECFC-232FD4827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3578CA-BB3D-71C5-157F-564BD0B8D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466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86C46-D654-A10B-2D26-75B2A2EF5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6E05D4-DA68-DB52-88B2-2E3E03400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68F26-2770-4F3C-9650-1407653483F7}" type="datetime1">
              <a:rPr lang="en-US" smtClean="0"/>
              <a:t>8/13/2024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C8719C-0568-288A-4F66-85265ECA2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E7D704-71F3-9A0D-8FF2-3EF930BC7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289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A3F14B-BA7C-E7D1-48B3-31BEE9D3B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A7B09-0683-4CA0-B58A-F8D982047C6D}" type="datetime1">
              <a:rPr lang="en-US" smtClean="0"/>
              <a:t>8/13/2024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D83EA3-9670-B1B5-9641-049AB1811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6D4FB-E6CE-2AEE-0C38-13383EFE6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26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614D0-6734-6DD3-85B0-3028141F8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D0D51-7657-3D90-E926-C36A04D03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A7C162-0F10-70D1-2D5F-2CC21AE8A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717368-66E0-9FB1-86B8-0F02A1681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EABA8-59BA-44EE-B3E8-AE6C4627B485}" type="datetime1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71C6DF-59D5-F902-1364-38DDC3377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9F0595-F5B3-D108-E738-227AB0A8F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69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3E573-1D17-8130-A1DF-A9C1BB48C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0BFB85-5134-2EE0-C137-08D1466A8B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607D5F-1354-51D5-E15B-B69300B702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54A9C5-72F7-3E08-E8F4-BCB0961FE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25C8-6015-4388-8FAB-B9352EBBC4F4}" type="datetime1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9F18E-F3B5-2C98-9644-3A9CD39FE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F5D867-08B8-7619-8AB6-2ABC0DD85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304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D704E5-EBAF-F503-421F-D6BA0F1E5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4040"/>
            <a:ext cx="10515600" cy="6498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8D2BA-9651-E0C8-BA60-0AAB587B67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78456"/>
            <a:ext cx="10515600" cy="4698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59418-57D4-07C7-1318-84F4B6BF72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71386-AE86-4DCB-832B-4D757DFF8356}" type="datetime1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5263A-95AA-C1EC-FD18-8429E833EB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7853A-6290-ED82-41A6-91D6EC826E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324C0-6F8E-414F-AEC4-5ACC97FEFF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A0884E-2135-FDCA-867B-6EB42622F9E3}"/>
              </a:ext>
            </a:extLst>
          </p:cNvPr>
          <p:cNvSpPr/>
          <p:nvPr userDrawn="1"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130118-B6BA-25F1-498E-AD0374A4D650}"/>
              </a:ext>
            </a:extLst>
          </p:cNvPr>
          <p:cNvSpPr txBox="1"/>
          <p:nvPr userDrawn="1"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E006DA-F566-EB1F-9801-943876584FB8}"/>
              </a:ext>
            </a:extLst>
          </p:cNvPr>
          <p:cNvSpPr txBox="1"/>
          <p:nvPr userDrawn="1"/>
        </p:nvSpPr>
        <p:spPr>
          <a:xfrm>
            <a:off x="5831305" y="-23768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TOPIC</a:t>
            </a:r>
            <a:endParaRPr lang="en-US" sz="2000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9CDC5D-6B73-148B-2044-1EE78DA14627}"/>
              </a:ext>
            </a:extLst>
          </p:cNvPr>
          <p:cNvCxnSpPr>
            <a:cxnSpLocks/>
          </p:cNvCxnSpPr>
          <p:nvPr userDrawn="1"/>
        </p:nvCxnSpPr>
        <p:spPr>
          <a:xfrm>
            <a:off x="0" y="465221"/>
            <a:ext cx="1219200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506F85F-9C27-5CC8-D2D2-D055DD644997}"/>
              </a:ext>
            </a:extLst>
          </p:cNvPr>
          <p:cNvCxnSpPr>
            <a:cxnSpLocks/>
          </p:cNvCxnSpPr>
          <p:nvPr userDrawn="1"/>
        </p:nvCxnSpPr>
        <p:spPr>
          <a:xfrm>
            <a:off x="680936" y="6201197"/>
            <a:ext cx="10875524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509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84C2D8"/>
          </a:solidFill>
          <a:latin typeface="+mn-lt"/>
          <a:ea typeface="+mj-ea"/>
          <a:cs typeface="Aharoni" panose="02010803020104030203" pitchFamily="2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Aharoni" panose="02010803020104030203" pitchFamily="2" charset="-79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Aharoni" panose="02010803020104030203" pitchFamily="2" charset="-79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Aharoni" panose="02010803020104030203" pitchFamily="2" charset="-79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Aharoni" panose="02010803020104030203" pitchFamily="2" charset="-79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Aharoni" panose="02010803020104030203" pitchFamily="2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2778A-CF39-8C97-E6E1-25EAE3CB77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Water Resource Systems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69D118-541F-0268-00CA-760E532C50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/>
              <a:t>STEP-UP Internship Program </a:t>
            </a:r>
          </a:p>
          <a:p>
            <a:pPr algn="l"/>
            <a:r>
              <a:rPr lang="en-US" dirty="0"/>
              <a:t>Summer 2024</a:t>
            </a:r>
          </a:p>
          <a:p>
            <a:pPr algn="l"/>
            <a:r>
              <a:rPr lang="en-US" dirty="0"/>
              <a:t>Day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A35B0-4BFD-18CE-C342-74568A4BB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1C006-0A15-474C-9868-6BBB37ECF433}" type="datetime1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E132F-6308-BFAD-8AFE-7A402AF14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9F02B-5155-C0D5-17C2-E15737355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1</a:t>
            </a:fld>
            <a:endParaRPr lang="en-US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10318C4B-ADA1-C8EB-1997-BAC0A28CDA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 descr="A computer with a screen and keyboard&#10;&#10;Description automatically generated">
            <a:extLst>
              <a:ext uri="{FF2B5EF4-FFF2-40B4-BE49-F238E27FC236}">
                <a16:creationId xmlns:a16="http://schemas.microsoft.com/office/drawing/2014/main" id="{780C8F86-04BD-546A-2C3E-BB215DCD8C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63"/>
          <a:stretch/>
        </p:blipFill>
        <p:spPr>
          <a:xfrm>
            <a:off x="577515" y="477253"/>
            <a:ext cx="4042611" cy="5715000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43982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a landform&#10;&#10;Description automatically generated">
            <a:extLst>
              <a:ext uri="{FF2B5EF4-FFF2-40B4-BE49-F238E27FC236}">
                <a16:creationId xmlns:a16="http://schemas.microsoft.com/office/drawing/2014/main" id="{7807FB97-2FFD-36FE-A26E-A1F80F221F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49"/>
          <a:stretch/>
        </p:blipFill>
        <p:spPr>
          <a:xfrm>
            <a:off x="497691" y="702445"/>
            <a:ext cx="11196618" cy="6155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The </a:t>
            </a:r>
            <a:r>
              <a:rPr lang="en-US" i="1" dirty="0">
                <a:latin typeface="+mn-lt"/>
              </a:rPr>
              <a:t>human-natural</a:t>
            </a:r>
            <a:r>
              <a:rPr lang="en-US" dirty="0">
                <a:latin typeface="+mn-lt"/>
              </a:rPr>
              <a:t> water cycle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8/13/2024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6D93C-7CE2-070C-2BF4-05D0B03EEE70}"/>
              </a:ext>
            </a:extLst>
          </p:cNvPr>
          <p:cNvSpPr txBox="1"/>
          <p:nvPr/>
        </p:nvSpPr>
        <p:spPr>
          <a:xfrm>
            <a:off x="569881" y="6344122"/>
            <a:ext cx="10330730" cy="369332"/>
          </a:xfrm>
          <a:prstGeom prst="rect">
            <a:avLst/>
          </a:prstGeom>
          <a:solidFill>
            <a:srgbClr val="FFFFFF"/>
          </a:solidFill>
          <a:ln>
            <a:solidFill>
              <a:srgbClr val="84C2D8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Source: https://www.usgs.gov/special-topics/water-science-school/science/water-cycle-diagrams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4B41A14-97F2-0A52-EE14-FBE3C61469EC}"/>
              </a:ext>
            </a:extLst>
          </p:cNvPr>
          <p:cNvSpPr/>
          <p:nvPr/>
        </p:nvSpPr>
        <p:spPr>
          <a:xfrm>
            <a:off x="5382125" y="4247230"/>
            <a:ext cx="978569" cy="9785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624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a landform&#10;&#10;Description automatically generated">
            <a:extLst>
              <a:ext uri="{FF2B5EF4-FFF2-40B4-BE49-F238E27FC236}">
                <a16:creationId xmlns:a16="http://schemas.microsoft.com/office/drawing/2014/main" id="{7807FB97-2FFD-36FE-A26E-A1F80F221F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49"/>
          <a:stretch/>
        </p:blipFill>
        <p:spPr>
          <a:xfrm>
            <a:off x="497691" y="702445"/>
            <a:ext cx="11196618" cy="6155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The </a:t>
            </a:r>
            <a:r>
              <a:rPr lang="en-US" i="1" dirty="0">
                <a:latin typeface="+mn-lt"/>
              </a:rPr>
              <a:t>human-natural</a:t>
            </a:r>
            <a:r>
              <a:rPr lang="en-US" dirty="0">
                <a:latin typeface="+mn-lt"/>
              </a:rPr>
              <a:t> water cycle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8/13/2024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6D93C-7CE2-070C-2BF4-05D0B03EEE70}"/>
              </a:ext>
            </a:extLst>
          </p:cNvPr>
          <p:cNvSpPr txBox="1"/>
          <p:nvPr/>
        </p:nvSpPr>
        <p:spPr>
          <a:xfrm>
            <a:off x="569881" y="6344122"/>
            <a:ext cx="10330730" cy="369332"/>
          </a:xfrm>
          <a:prstGeom prst="rect">
            <a:avLst/>
          </a:prstGeom>
          <a:solidFill>
            <a:srgbClr val="FFFFFF"/>
          </a:solidFill>
          <a:ln>
            <a:solidFill>
              <a:srgbClr val="84C2D8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Source: https://www.usgs.gov/special-topics/water-science-school/science/water-cycle-diagrams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4B41A14-97F2-0A52-EE14-FBE3C61469EC}"/>
              </a:ext>
            </a:extLst>
          </p:cNvPr>
          <p:cNvSpPr/>
          <p:nvPr/>
        </p:nvSpPr>
        <p:spPr>
          <a:xfrm>
            <a:off x="2895601" y="4239208"/>
            <a:ext cx="1957136" cy="9785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C6FF3D4-A637-9D56-5312-AB3CDFCF7F6C}"/>
              </a:ext>
            </a:extLst>
          </p:cNvPr>
          <p:cNvSpPr/>
          <p:nvPr/>
        </p:nvSpPr>
        <p:spPr>
          <a:xfrm>
            <a:off x="2117558" y="3363383"/>
            <a:ext cx="1050758" cy="9785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01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a landform&#10;&#10;Description automatically generated">
            <a:extLst>
              <a:ext uri="{FF2B5EF4-FFF2-40B4-BE49-F238E27FC236}">
                <a16:creationId xmlns:a16="http://schemas.microsoft.com/office/drawing/2014/main" id="{7807FB97-2FFD-36FE-A26E-A1F80F221F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49"/>
          <a:stretch/>
        </p:blipFill>
        <p:spPr>
          <a:xfrm>
            <a:off x="497691" y="702445"/>
            <a:ext cx="11196618" cy="6155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The </a:t>
            </a:r>
            <a:r>
              <a:rPr lang="en-US" i="1" dirty="0">
                <a:latin typeface="+mn-lt"/>
              </a:rPr>
              <a:t>human-natural</a:t>
            </a:r>
            <a:r>
              <a:rPr lang="en-US" dirty="0">
                <a:latin typeface="+mn-lt"/>
              </a:rPr>
              <a:t> water cycle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8/13/2024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6D93C-7CE2-070C-2BF4-05D0B03EEE70}"/>
              </a:ext>
            </a:extLst>
          </p:cNvPr>
          <p:cNvSpPr txBox="1"/>
          <p:nvPr/>
        </p:nvSpPr>
        <p:spPr>
          <a:xfrm>
            <a:off x="569881" y="6344122"/>
            <a:ext cx="10330730" cy="369332"/>
          </a:xfrm>
          <a:prstGeom prst="rect">
            <a:avLst/>
          </a:prstGeom>
          <a:solidFill>
            <a:srgbClr val="FFFFFF"/>
          </a:solidFill>
          <a:ln>
            <a:solidFill>
              <a:srgbClr val="84C2D8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Source: https://www.usgs.gov/special-topics/water-science-school/science/water-cycle-diagrams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4B41A14-97F2-0A52-EE14-FBE3C61469EC}"/>
              </a:ext>
            </a:extLst>
          </p:cNvPr>
          <p:cNvSpPr/>
          <p:nvPr/>
        </p:nvSpPr>
        <p:spPr>
          <a:xfrm>
            <a:off x="2895601" y="4239208"/>
            <a:ext cx="1957136" cy="9785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C6FF3D4-A637-9D56-5312-AB3CDFCF7F6C}"/>
              </a:ext>
            </a:extLst>
          </p:cNvPr>
          <p:cNvSpPr/>
          <p:nvPr/>
        </p:nvSpPr>
        <p:spPr>
          <a:xfrm>
            <a:off x="2117558" y="3363383"/>
            <a:ext cx="1050758" cy="9785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4C12BA-6114-83E4-2596-01E5DF8D52C5}"/>
              </a:ext>
            </a:extLst>
          </p:cNvPr>
          <p:cNvSpPr/>
          <p:nvPr/>
        </p:nvSpPr>
        <p:spPr>
          <a:xfrm>
            <a:off x="198520" y="556964"/>
            <a:ext cx="11448047" cy="630103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5A60715-3B7F-5451-48F4-75B521560429}"/>
              </a:ext>
            </a:extLst>
          </p:cNvPr>
          <p:cNvSpPr/>
          <p:nvPr/>
        </p:nvSpPr>
        <p:spPr>
          <a:xfrm>
            <a:off x="2457448" y="2508359"/>
            <a:ext cx="6930190" cy="218172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The water cycle (and the water resource system built inside it) is </a:t>
            </a:r>
            <a:r>
              <a:rPr lang="en-US" sz="2800" i="1" dirty="0">
                <a:solidFill>
                  <a:schemeClr val="tx1"/>
                </a:solidFill>
              </a:rPr>
              <a:t>very</a:t>
            </a:r>
            <a:r>
              <a:rPr lang="en-US" sz="2800" dirty="0">
                <a:solidFill>
                  <a:schemeClr val="tx1"/>
                </a:solidFill>
              </a:rPr>
              <a:t> complex...</a:t>
            </a:r>
          </a:p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08679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a landform&#10;&#10;Description automatically generated">
            <a:extLst>
              <a:ext uri="{FF2B5EF4-FFF2-40B4-BE49-F238E27FC236}">
                <a16:creationId xmlns:a16="http://schemas.microsoft.com/office/drawing/2014/main" id="{7807FB97-2FFD-36FE-A26E-A1F80F221F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49"/>
          <a:stretch/>
        </p:blipFill>
        <p:spPr>
          <a:xfrm>
            <a:off x="497691" y="702445"/>
            <a:ext cx="11196618" cy="6155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The </a:t>
            </a:r>
            <a:r>
              <a:rPr lang="en-US" i="1" dirty="0">
                <a:latin typeface="+mn-lt"/>
              </a:rPr>
              <a:t>human-natural</a:t>
            </a:r>
            <a:r>
              <a:rPr lang="en-US" dirty="0">
                <a:latin typeface="+mn-lt"/>
              </a:rPr>
              <a:t> water cycle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8/13/2024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6D93C-7CE2-070C-2BF4-05D0B03EEE70}"/>
              </a:ext>
            </a:extLst>
          </p:cNvPr>
          <p:cNvSpPr txBox="1"/>
          <p:nvPr/>
        </p:nvSpPr>
        <p:spPr>
          <a:xfrm>
            <a:off x="569881" y="6344122"/>
            <a:ext cx="10330730" cy="369332"/>
          </a:xfrm>
          <a:prstGeom prst="rect">
            <a:avLst/>
          </a:prstGeom>
          <a:solidFill>
            <a:srgbClr val="FFFFFF"/>
          </a:solidFill>
          <a:ln>
            <a:solidFill>
              <a:srgbClr val="84C2D8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Source: https://www.usgs.gov/special-topics/water-science-school/science/water-cycle-diagrams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4B41A14-97F2-0A52-EE14-FBE3C61469EC}"/>
              </a:ext>
            </a:extLst>
          </p:cNvPr>
          <p:cNvSpPr/>
          <p:nvPr/>
        </p:nvSpPr>
        <p:spPr>
          <a:xfrm>
            <a:off x="2895601" y="4239208"/>
            <a:ext cx="1957136" cy="9785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C6FF3D4-A637-9D56-5312-AB3CDFCF7F6C}"/>
              </a:ext>
            </a:extLst>
          </p:cNvPr>
          <p:cNvSpPr/>
          <p:nvPr/>
        </p:nvSpPr>
        <p:spPr>
          <a:xfrm>
            <a:off x="2117558" y="3363383"/>
            <a:ext cx="1050758" cy="9785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4C12BA-6114-83E4-2596-01E5DF8D52C5}"/>
              </a:ext>
            </a:extLst>
          </p:cNvPr>
          <p:cNvSpPr/>
          <p:nvPr/>
        </p:nvSpPr>
        <p:spPr>
          <a:xfrm>
            <a:off x="198520" y="556964"/>
            <a:ext cx="11448047" cy="630103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5A60715-3B7F-5451-48F4-75B521560429}"/>
              </a:ext>
            </a:extLst>
          </p:cNvPr>
          <p:cNvSpPr/>
          <p:nvPr/>
        </p:nvSpPr>
        <p:spPr>
          <a:xfrm>
            <a:off x="2457448" y="2508359"/>
            <a:ext cx="6930190" cy="218172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The water cycle (and the water resource system built inside it) is </a:t>
            </a:r>
            <a:r>
              <a:rPr lang="en-US" sz="2800" i="1" dirty="0">
                <a:solidFill>
                  <a:schemeClr val="tx1"/>
                </a:solidFill>
              </a:rPr>
              <a:t>very</a:t>
            </a:r>
            <a:r>
              <a:rPr lang="en-US" sz="2800" dirty="0">
                <a:solidFill>
                  <a:schemeClr val="tx1"/>
                </a:solidFill>
              </a:rPr>
              <a:t> complex...</a:t>
            </a:r>
          </a:p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Some may even call it </a:t>
            </a:r>
            <a:r>
              <a:rPr lang="en-US" sz="2800" b="1" i="1" dirty="0">
                <a:solidFill>
                  <a:srgbClr val="84C2D8"/>
                </a:solidFill>
              </a:rPr>
              <a:t>wicked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0987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Wicked Problems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8/13/2024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14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331DD9A-81D0-6D03-F6B0-982E85B57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53602"/>
            <a:ext cx="6873836" cy="22099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B260905-07E7-1443-F810-C805A6CC9055}"/>
              </a:ext>
            </a:extLst>
          </p:cNvPr>
          <p:cNvSpPr txBox="1"/>
          <p:nvPr/>
        </p:nvSpPr>
        <p:spPr>
          <a:xfrm>
            <a:off x="617622" y="5905614"/>
            <a:ext cx="61080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https://link.springer.com/article/10.1007/bf01405730</a:t>
            </a:r>
          </a:p>
        </p:txBody>
      </p:sp>
    </p:spTree>
    <p:extLst>
      <p:ext uri="{BB962C8B-B14F-4D97-AF65-F5344CB8AC3E}">
        <p14:creationId xmlns:p14="http://schemas.microsoft.com/office/powerpoint/2010/main" val="256980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Wicked Problems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8/13/2024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15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F6A78C-0BC6-84A0-ABD2-3ED193865B23}"/>
              </a:ext>
            </a:extLst>
          </p:cNvPr>
          <p:cNvGrpSpPr/>
          <p:nvPr/>
        </p:nvGrpSpPr>
        <p:grpSpPr>
          <a:xfrm>
            <a:off x="838200" y="1200790"/>
            <a:ext cx="10468808" cy="4688114"/>
            <a:chOff x="540112" y="766200"/>
            <a:chExt cx="8063778" cy="3611100"/>
          </a:xfrm>
        </p:grpSpPr>
        <p:pic>
          <p:nvPicPr>
            <p:cNvPr id="3" name="Google Shape;81;p15">
              <a:extLst>
                <a:ext uri="{FF2B5EF4-FFF2-40B4-BE49-F238E27FC236}">
                  <a16:creationId xmlns:a16="http://schemas.microsoft.com/office/drawing/2014/main" id="{431855B8-D8E0-54DB-674F-0800B6CC0069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40112" y="766200"/>
              <a:ext cx="8063778" cy="361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83;p15">
              <a:extLst>
                <a:ext uri="{FF2B5EF4-FFF2-40B4-BE49-F238E27FC236}">
                  <a16:creationId xmlns:a16="http://schemas.microsoft.com/office/drawing/2014/main" id="{3606F6C1-4B5C-D632-2973-38DA43FE92B3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4587" y="1864337"/>
              <a:ext cx="1414825" cy="1414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BA50D59-3BCE-0BCA-B1EA-AD7C4EB610B0}"/>
              </a:ext>
            </a:extLst>
          </p:cNvPr>
          <p:cNvSpPr/>
          <p:nvPr/>
        </p:nvSpPr>
        <p:spPr>
          <a:xfrm>
            <a:off x="1203158" y="1965158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F3255A-6506-29B4-F7C6-C142013A760B}"/>
              </a:ext>
            </a:extLst>
          </p:cNvPr>
          <p:cNvSpPr/>
          <p:nvPr/>
        </p:nvSpPr>
        <p:spPr>
          <a:xfrm>
            <a:off x="509337" y="3039521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EC0513-7C40-7767-3477-97E8F5C8250C}"/>
              </a:ext>
            </a:extLst>
          </p:cNvPr>
          <p:cNvSpPr/>
          <p:nvPr/>
        </p:nvSpPr>
        <p:spPr>
          <a:xfrm>
            <a:off x="1203158" y="4113884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2355EE-B8AA-27F2-D398-34774C92BDC6}"/>
              </a:ext>
            </a:extLst>
          </p:cNvPr>
          <p:cNvSpPr/>
          <p:nvPr/>
        </p:nvSpPr>
        <p:spPr>
          <a:xfrm>
            <a:off x="4372139" y="5111974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B41EF0-CB11-A35A-C774-82B087898349}"/>
              </a:ext>
            </a:extLst>
          </p:cNvPr>
          <p:cNvSpPr/>
          <p:nvPr/>
        </p:nvSpPr>
        <p:spPr>
          <a:xfrm>
            <a:off x="7541120" y="4113883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22C4D-D0EC-2C6C-1DFD-E06CA645B900}"/>
              </a:ext>
            </a:extLst>
          </p:cNvPr>
          <p:cNvSpPr/>
          <p:nvPr/>
        </p:nvSpPr>
        <p:spPr>
          <a:xfrm>
            <a:off x="8181142" y="3049475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B40700-8C9A-690C-6937-1553F1538208}"/>
              </a:ext>
            </a:extLst>
          </p:cNvPr>
          <p:cNvSpPr/>
          <p:nvPr/>
        </p:nvSpPr>
        <p:spPr>
          <a:xfrm>
            <a:off x="7541120" y="1903522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EFDFFE-4F68-097F-6B32-327398455127}"/>
              </a:ext>
            </a:extLst>
          </p:cNvPr>
          <p:cNvSpPr/>
          <p:nvPr/>
        </p:nvSpPr>
        <p:spPr>
          <a:xfrm>
            <a:off x="4372139" y="914564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578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Wicked Problems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8/13/2024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16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F6A78C-0BC6-84A0-ABD2-3ED193865B23}"/>
              </a:ext>
            </a:extLst>
          </p:cNvPr>
          <p:cNvGrpSpPr/>
          <p:nvPr/>
        </p:nvGrpSpPr>
        <p:grpSpPr>
          <a:xfrm>
            <a:off x="838200" y="1200790"/>
            <a:ext cx="10468808" cy="4688114"/>
            <a:chOff x="540112" y="766200"/>
            <a:chExt cx="8063778" cy="3611100"/>
          </a:xfrm>
        </p:grpSpPr>
        <p:pic>
          <p:nvPicPr>
            <p:cNvPr id="3" name="Google Shape;81;p15">
              <a:extLst>
                <a:ext uri="{FF2B5EF4-FFF2-40B4-BE49-F238E27FC236}">
                  <a16:creationId xmlns:a16="http://schemas.microsoft.com/office/drawing/2014/main" id="{431855B8-D8E0-54DB-674F-0800B6CC0069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40112" y="766200"/>
              <a:ext cx="8063778" cy="361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83;p15">
              <a:extLst>
                <a:ext uri="{FF2B5EF4-FFF2-40B4-BE49-F238E27FC236}">
                  <a16:creationId xmlns:a16="http://schemas.microsoft.com/office/drawing/2014/main" id="{3606F6C1-4B5C-D632-2973-38DA43FE92B3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4587" y="1864337"/>
              <a:ext cx="1414825" cy="1414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BA50D59-3BCE-0BCA-B1EA-AD7C4EB610B0}"/>
              </a:ext>
            </a:extLst>
          </p:cNvPr>
          <p:cNvSpPr/>
          <p:nvPr/>
        </p:nvSpPr>
        <p:spPr>
          <a:xfrm>
            <a:off x="1203158" y="1965158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F3255A-6506-29B4-F7C6-C142013A760B}"/>
              </a:ext>
            </a:extLst>
          </p:cNvPr>
          <p:cNvSpPr/>
          <p:nvPr/>
        </p:nvSpPr>
        <p:spPr>
          <a:xfrm>
            <a:off x="509337" y="3039521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EC0513-7C40-7767-3477-97E8F5C8250C}"/>
              </a:ext>
            </a:extLst>
          </p:cNvPr>
          <p:cNvSpPr/>
          <p:nvPr/>
        </p:nvSpPr>
        <p:spPr>
          <a:xfrm>
            <a:off x="1203158" y="4113884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2355EE-B8AA-27F2-D398-34774C92BDC6}"/>
              </a:ext>
            </a:extLst>
          </p:cNvPr>
          <p:cNvSpPr/>
          <p:nvPr/>
        </p:nvSpPr>
        <p:spPr>
          <a:xfrm>
            <a:off x="4372139" y="5111974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B41EF0-CB11-A35A-C774-82B087898349}"/>
              </a:ext>
            </a:extLst>
          </p:cNvPr>
          <p:cNvSpPr/>
          <p:nvPr/>
        </p:nvSpPr>
        <p:spPr>
          <a:xfrm>
            <a:off x="7541120" y="4113884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22C4D-D0EC-2C6C-1DFD-E06CA645B900}"/>
              </a:ext>
            </a:extLst>
          </p:cNvPr>
          <p:cNvSpPr/>
          <p:nvPr/>
        </p:nvSpPr>
        <p:spPr>
          <a:xfrm>
            <a:off x="8181142" y="3049475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B40700-8C9A-690C-6937-1553F1538208}"/>
              </a:ext>
            </a:extLst>
          </p:cNvPr>
          <p:cNvSpPr/>
          <p:nvPr/>
        </p:nvSpPr>
        <p:spPr>
          <a:xfrm>
            <a:off x="7541120" y="1903522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040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Wicked Problems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8/13/2024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17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F6A78C-0BC6-84A0-ABD2-3ED193865B23}"/>
              </a:ext>
            </a:extLst>
          </p:cNvPr>
          <p:cNvGrpSpPr/>
          <p:nvPr/>
        </p:nvGrpSpPr>
        <p:grpSpPr>
          <a:xfrm>
            <a:off x="838200" y="1200790"/>
            <a:ext cx="10468808" cy="4688114"/>
            <a:chOff x="540112" y="766200"/>
            <a:chExt cx="8063778" cy="3611100"/>
          </a:xfrm>
        </p:grpSpPr>
        <p:pic>
          <p:nvPicPr>
            <p:cNvPr id="3" name="Google Shape;81;p15">
              <a:extLst>
                <a:ext uri="{FF2B5EF4-FFF2-40B4-BE49-F238E27FC236}">
                  <a16:creationId xmlns:a16="http://schemas.microsoft.com/office/drawing/2014/main" id="{431855B8-D8E0-54DB-674F-0800B6CC0069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40112" y="766200"/>
              <a:ext cx="8063778" cy="361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83;p15">
              <a:extLst>
                <a:ext uri="{FF2B5EF4-FFF2-40B4-BE49-F238E27FC236}">
                  <a16:creationId xmlns:a16="http://schemas.microsoft.com/office/drawing/2014/main" id="{3606F6C1-4B5C-D632-2973-38DA43FE92B3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4587" y="1864337"/>
              <a:ext cx="1414825" cy="1414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BA50D59-3BCE-0BCA-B1EA-AD7C4EB610B0}"/>
              </a:ext>
            </a:extLst>
          </p:cNvPr>
          <p:cNvSpPr/>
          <p:nvPr/>
        </p:nvSpPr>
        <p:spPr>
          <a:xfrm>
            <a:off x="1203158" y="1965158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F3255A-6506-29B4-F7C6-C142013A760B}"/>
              </a:ext>
            </a:extLst>
          </p:cNvPr>
          <p:cNvSpPr/>
          <p:nvPr/>
        </p:nvSpPr>
        <p:spPr>
          <a:xfrm>
            <a:off x="509337" y="3039521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EC0513-7C40-7767-3477-97E8F5C8250C}"/>
              </a:ext>
            </a:extLst>
          </p:cNvPr>
          <p:cNvSpPr/>
          <p:nvPr/>
        </p:nvSpPr>
        <p:spPr>
          <a:xfrm>
            <a:off x="1203158" y="4113884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2355EE-B8AA-27F2-D398-34774C92BDC6}"/>
              </a:ext>
            </a:extLst>
          </p:cNvPr>
          <p:cNvSpPr/>
          <p:nvPr/>
        </p:nvSpPr>
        <p:spPr>
          <a:xfrm>
            <a:off x="4372139" y="5111974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B41EF0-CB11-A35A-C774-82B087898349}"/>
              </a:ext>
            </a:extLst>
          </p:cNvPr>
          <p:cNvSpPr/>
          <p:nvPr/>
        </p:nvSpPr>
        <p:spPr>
          <a:xfrm>
            <a:off x="7541120" y="4113884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22C4D-D0EC-2C6C-1DFD-E06CA645B900}"/>
              </a:ext>
            </a:extLst>
          </p:cNvPr>
          <p:cNvSpPr/>
          <p:nvPr/>
        </p:nvSpPr>
        <p:spPr>
          <a:xfrm>
            <a:off x="8181142" y="3049475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04D309-F2B2-6D16-10B7-30E271F53246}"/>
              </a:ext>
            </a:extLst>
          </p:cNvPr>
          <p:cNvSpPr/>
          <p:nvPr/>
        </p:nvSpPr>
        <p:spPr>
          <a:xfrm>
            <a:off x="4372139" y="914564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706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Wicked Problems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8/13/2024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F6A78C-0BC6-84A0-ABD2-3ED193865B23}"/>
              </a:ext>
            </a:extLst>
          </p:cNvPr>
          <p:cNvGrpSpPr/>
          <p:nvPr/>
        </p:nvGrpSpPr>
        <p:grpSpPr>
          <a:xfrm>
            <a:off x="838200" y="1200790"/>
            <a:ext cx="10468808" cy="4688114"/>
            <a:chOff x="540112" y="766200"/>
            <a:chExt cx="8063778" cy="3611100"/>
          </a:xfrm>
        </p:grpSpPr>
        <p:pic>
          <p:nvPicPr>
            <p:cNvPr id="3" name="Google Shape;81;p15">
              <a:extLst>
                <a:ext uri="{FF2B5EF4-FFF2-40B4-BE49-F238E27FC236}">
                  <a16:creationId xmlns:a16="http://schemas.microsoft.com/office/drawing/2014/main" id="{431855B8-D8E0-54DB-674F-0800B6CC0069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40112" y="766200"/>
              <a:ext cx="8063778" cy="361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83;p15">
              <a:extLst>
                <a:ext uri="{FF2B5EF4-FFF2-40B4-BE49-F238E27FC236}">
                  <a16:creationId xmlns:a16="http://schemas.microsoft.com/office/drawing/2014/main" id="{3606F6C1-4B5C-D632-2973-38DA43FE92B3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4587" y="1864337"/>
              <a:ext cx="1414825" cy="1414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BA50D59-3BCE-0BCA-B1EA-AD7C4EB610B0}"/>
              </a:ext>
            </a:extLst>
          </p:cNvPr>
          <p:cNvSpPr/>
          <p:nvPr/>
        </p:nvSpPr>
        <p:spPr>
          <a:xfrm>
            <a:off x="1203158" y="1965158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F3255A-6506-29B4-F7C6-C142013A760B}"/>
              </a:ext>
            </a:extLst>
          </p:cNvPr>
          <p:cNvSpPr/>
          <p:nvPr/>
        </p:nvSpPr>
        <p:spPr>
          <a:xfrm>
            <a:off x="509337" y="3039521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EC0513-7C40-7767-3477-97E8F5C8250C}"/>
              </a:ext>
            </a:extLst>
          </p:cNvPr>
          <p:cNvSpPr/>
          <p:nvPr/>
        </p:nvSpPr>
        <p:spPr>
          <a:xfrm>
            <a:off x="1203158" y="4113884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2355EE-B8AA-27F2-D398-34774C92BDC6}"/>
              </a:ext>
            </a:extLst>
          </p:cNvPr>
          <p:cNvSpPr/>
          <p:nvPr/>
        </p:nvSpPr>
        <p:spPr>
          <a:xfrm>
            <a:off x="4372139" y="5111974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179FCC-F654-DFDA-FAE4-8A02389C7C1F}"/>
              </a:ext>
            </a:extLst>
          </p:cNvPr>
          <p:cNvSpPr/>
          <p:nvPr/>
        </p:nvSpPr>
        <p:spPr>
          <a:xfrm>
            <a:off x="7541120" y="1903522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CB753C-0782-83B3-4196-008754999376}"/>
              </a:ext>
            </a:extLst>
          </p:cNvPr>
          <p:cNvSpPr/>
          <p:nvPr/>
        </p:nvSpPr>
        <p:spPr>
          <a:xfrm>
            <a:off x="4372139" y="914564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260028A-B9F4-9178-F443-336779D68D30}"/>
              </a:ext>
            </a:extLst>
          </p:cNvPr>
          <p:cNvSpPr/>
          <p:nvPr/>
        </p:nvSpPr>
        <p:spPr>
          <a:xfrm>
            <a:off x="7541120" y="4092189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843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Wicked Problems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8/13/2024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19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F6A78C-0BC6-84A0-ABD2-3ED193865B23}"/>
              </a:ext>
            </a:extLst>
          </p:cNvPr>
          <p:cNvGrpSpPr/>
          <p:nvPr/>
        </p:nvGrpSpPr>
        <p:grpSpPr>
          <a:xfrm>
            <a:off x="838200" y="1200790"/>
            <a:ext cx="10468808" cy="4688114"/>
            <a:chOff x="540112" y="766200"/>
            <a:chExt cx="8063778" cy="3611100"/>
          </a:xfrm>
        </p:grpSpPr>
        <p:pic>
          <p:nvPicPr>
            <p:cNvPr id="3" name="Google Shape;81;p15">
              <a:extLst>
                <a:ext uri="{FF2B5EF4-FFF2-40B4-BE49-F238E27FC236}">
                  <a16:creationId xmlns:a16="http://schemas.microsoft.com/office/drawing/2014/main" id="{431855B8-D8E0-54DB-674F-0800B6CC0069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40112" y="766200"/>
              <a:ext cx="8063778" cy="361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83;p15">
              <a:extLst>
                <a:ext uri="{FF2B5EF4-FFF2-40B4-BE49-F238E27FC236}">
                  <a16:creationId xmlns:a16="http://schemas.microsoft.com/office/drawing/2014/main" id="{3606F6C1-4B5C-D632-2973-38DA43FE92B3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4587" y="1864337"/>
              <a:ext cx="1414825" cy="1414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BA50D59-3BCE-0BCA-B1EA-AD7C4EB610B0}"/>
              </a:ext>
            </a:extLst>
          </p:cNvPr>
          <p:cNvSpPr/>
          <p:nvPr/>
        </p:nvSpPr>
        <p:spPr>
          <a:xfrm>
            <a:off x="1203158" y="1965158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F3255A-6506-29B4-F7C6-C142013A760B}"/>
              </a:ext>
            </a:extLst>
          </p:cNvPr>
          <p:cNvSpPr/>
          <p:nvPr/>
        </p:nvSpPr>
        <p:spPr>
          <a:xfrm>
            <a:off x="509337" y="3039521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EC0513-7C40-7767-3477-97E8F5C8250C}"/>
              </a:ext>
            </a:extLst>
          </p:cNvPr>
          <p:cNvSpPr/>
          <p:nvPr/>
        </p:nvSpPr>
        <p:spPr>
          <a:xfrm>
            <a:off x="1203158" y="4113884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2355EE-B8AA-27F2-D398-34774C92BDC6}"/>
              </a:ext>
            </a:extLst>
          </p:cNvPr>
          <p:cNvSpPr/>
          <p:nvPr/>
        </p:nvSpPr>
        <p:spPr>
          <a:xfrm>
            <a:off x="4372139" y="5111974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7E504A-DC23-BB48-3EAB-364B0378A11B}"/>
              </a:ext>
            </a:extLst>
          </p:cNvPr>
          <p:cNvSpPr/>
          <p:nvPr/>
        </p:nvSpPr>
        <p:spPr>
          <a:xfrm>
            <a:off x="8181142" y="3049475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E571D41-8972-7FF7-6EC7-EF23DCB27B62}"/>
              </a:ext>
            </a:extLst>
          </p:cNvPr>
          <p:cNvSpPr/>
          <p:nvPr/>
        </p:nvSpPr>
        <p:spPr>
          <a:xfrm>
            <a:off x="7541120" y="1903522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C86C47-7C9E-3EA1-BD75-3980DEDC8E7C}"/>
              </a:ext>
            </a:extLst>
          </p:cNvPr>
          <p:cNvSpPr/>
          <p:nvPr/>
        </p:nvSpPr>
        <p:spPr>
          <a:xfrm>
            <a:off x="4372139" y="914564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31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35BF-A92E-B454-2F92-89B9BD8A2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The modern water cycle</a:t>
            </a:r>
          </a:p>
          <a:p>
            <a:endParaRPr lang="en-US" dirty="0"/>
          </a:p>
          <a:p>
            <a:r>
              <a:rPr lang="en-US" dirty="0"/>
              <a:t>Water resource infrastructure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Simulation as a tool for water resource planning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8/13/2024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50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Wicked Problems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8/13/2024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20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F6A78C-0BC6-84A0-ABD2-3ED193865B23}"/>
              </a:ext>
            </a:extLst>
          </p:cNvPr>
          <p:cNvGrpSpPr/>
          <p:nvPr/>
        </p:nvGrpSpPr>
        <p:grpSpPr>
          <a:xfrm>
            <a:off x="838200" y="1200790"/>
            <a:ext cx="10468808" cy="4688114"/>
            <a:chOff x="540112" y="766200"/>
            <a:chExt cx="8063778" cy="3611100"/>
          </a:xfrm>
        </p:grpSpPr>
        <p:pic>
          <p:nvPicPr>
            <p:cNvPr id="3" name="Google Shape;81;p15">
              <a:extLst>
                <a:ext uri="{FF2B5EF4-FFF2-40B4-BE49-F238E27FC236}">
                  <a16:creationId xmlns:a16="http://schemas.microsoft.com/office/drawing/2014/main" id="{431855B8-D8E0-54DB-674F-0800B6CC0069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40112" y="766200"/>
              <a:ext cx="8063778" cy="361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83;p15">
              <a:extLst>
                <a:ext uri="{FF2B5EF4-FFF2-40B4-BE49-F238E27FC236}">
                  <a16:creationId xmlns:a16="http://schemas.microsoft.com/office/drawing/2014/main" id="{3606F6C1-4B5C-D632-2973-38DA43FE92B3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4587" y="1864337"/>
              <a:ext cx="1414825" cy="1414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BA50D59-3BCE-0BCA-B1EA-AD7C4EB610B0}"/>
              </a:ext>
            </a:extLst>
          </p:cNvPr>
          <p:cNvSpPr/>
          <p:nvPr/>
        </p:nvSpPr>
        <p:spPr>
          <a:xfrm>
            <a:off x="1203158" y="1965158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F3255A-6506-29B4-F7C6-C142013A760B}"/>
              </a:ext>
            </a:extLst>
          </p:cNvPr>
          <p:cNvSpPr/>
          <p:nvPr/>
        </p:nvSpPr>
        <p:spPr>
          <a:xfrm>
            <a:off x="509337" y="3039521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EC0513-7C40-7767-3477-97E8F5C8250C}"/>
              </a:ext>
            </a:extLst>
          </p:cNvPr>
          <p:cNvSpPr/>
          <p:nvPr/>
        </p:nvSpPr>
        <p:spPr>
          <a:xfrm>
            <a:off x="1203158" y="4113884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5495D2-4A32-F7DA-55A0-191AB93ED3AF}"/>
              </a:ext>
            </a:extLst>
          </p:cNvPr>
          <p:cNvSpPr/>
          <p:nvPr/>
        </p:nvSpPr>
        <p:spPr>
          <a:xfrm>
            <a:off x="7541120" y="4113883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D6AAFB-DDB6-C86B-9E5E-B93723B5D86B}"/>
              </a:ext>
            </a:extLst>
          </p:cNvPr>
          <p:cNvSpPr/>
          <p:nvPr/>
        </p:nvSpPr>
        <p:spPr>
          <a:xfrm>
            <a:off x="8181142" y="3049475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2CB6E6-A8CB-5A07-1295-CC0F4EBDF003}"/>
              </a:ext>
            </a:extLst>
          </p:cNvPr>
          <p:cNvSpPr/>
          <p:nvPr/>
        </p:nvSpPr>
        <p:spPr>
          <a:xfrm>
            <a:off x="7541120" y="1903522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FB434A-AD4E-718F-071A-F6AF73E663C9}"/>
              </a:ext>
            </a:extLst>
          </p:cNvPr>
          <p:cNvSpPr/>
          <p:nvPr/>
        </p:nvSpPr>
        <p:spPr>
          <a:xfrm>
            <a:off x="4372139" y="914564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91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Wicked Problems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8/13/2024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21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F6A78C-0BC6-84A0-ABD2-3ED193865B23}"/>
              </a:ext>
            </a:extLst>
          </p:cNvPr>
          <p:cNvGrpSpPr/>
          <p:nvPr/>
        </p:nvGrpSpPr>
        <p:grpSpPr>
          <a:xfrm>
            <a:off x="838200" y="1200790"/>
            <a:ext cx="10468808" cy="4688114"/>
            <a:chOff x="540112" y="766200"/>
            <a:chExt cx="8063778" cy="3611100"/>
          </a:xfrm>
        </p:grpSpPr>
        <p:pic>
          <p:nvPicPr>
            <p:cNvPr id="3" name="Google Shape;81;p15">
              <a:extLst>
                <a:ext uri="{FF2B5EF4-FFF2-40B4-BE49-F238E27FC236}">
                  <a16:creationId xmlns:a16="http://schemas.microsoft.com/office/drawing/2014/main" id="{431855B8-D8E0-54DB-674F-0800B6CC0069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40112" y="766200"/>
              <a:ext cx="8063778" cy="361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83;p15">
              <a:extLst>
                <a:ext uri="{FF2B5EF4-FFF2-40B4-BE49-F238E27FC236}">
                  <a16:creationId xmlns:a16="http://schemas.microsoft.com/office/drawing/2014/main" id="{3606F6C1-4B5C-D632-2973-38DA43FE92B3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4587" y="1864337"/>
              <a:ext cx="1414825" cy="1414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BA50D59-3BCE-0BCA-B1EA-AD7C4EB610B0}"/>
              </a:ext>
            </a:extLst>
          </p:cNvPr>
          <p:cNvSpPr/>
          <p:nvPr/>
        </p:nvSpPr>
        <p:spPr>
          <a:xfrm>
            <a:off x="1203158" y="1965158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F3255A-6506-29B4-F7C6-C142013A760B}"/>
              </a:ext>
            </a:extLst>
          </p:cNvPr>
          <p:cNvSpPr/>
          <p:nvPr/>
        </p:nvSpPr>
        <p:spPr>
          <a:xfrm>
            <a:off x="509337" y="3039521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9DA1D7-072E-4E7F-8B00-EE575D90FBC6}"/>
              </a:ext>
            </a:extLst>
          </p:cNvPr>
          <p:cNvSpPr/>
          <p:nvPr/>
        </p:nvSpPr>
        <p:spPr>
          <a:xfrm>
            <a:off x="4372139" y="5111974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8E8583-A5B6-623B-1EBF-F5F3E83749CD}"/>
              </a:ext>
            </a:extLst>
          </p:cNvPr>
          <p:cNvSpPr/>
          <p:nvPr/>
        </p:nvSpPr>
        <p:spPr>
          <a:xfrm>
            <a:off x="7541120" y="4113883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88B265E-7F58-3C3C-A96F-3A3126BCD0CF}"/>
              </a:ext>
            </a:extLst>
          </p:cNvPr>
          <p:cNvSpPr/>
          <p:nvPr/>
        </p:nvSpPr>
        <p:spPr>
          <a:xfrm>
            <a:off x="8181142" y="3049475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87EC9B-BF96-872F-C1F8-28CC055B052C}"/>
              </a:ext>
            </a:extLst>
          </p:cNvPr>
          <p:cNvSpPr/>
          <p:nvPr/>
        </p:nvSpPr>
        <p:spPr>
          <a:xfrm>
            <a:off x="7541120" y="1903522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5FF92E-F889-9BDC-8FE7-0948AE620927}"/>
              </a:ext>
            </a:extLst>
          </p:cNvPr>
          <p:cNvSpPr/>
          <p:nvPr/>
        </p:nvSpPr>
        <p:spPr>
          <a:xfrm>
            <a:off x="4372139" y="914564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72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Wicked Problems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8/13/2024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22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F6A78C-0BC6-84A0-ABD2-3ED193865B23}"/>
              </a:ext>
            </a:extLst>
          </p:cNvPr>
          <p:cNvGrpSpPr/>
          <p:nvPr/>
        </p:nvGrpSpPr>
        <p:grpSpPr>
          <a:xfrm>
            <a:off x="838200" y="1200790"/>
            <a:ext cx="10468808" cy="4688114"/>
            <a:chOff x="540112" y="766200"/>
            <a:chExt cx="8063778" cy="3611100"/>
          </a:xfrm>
        </p:grpSpPr>
        <p:pic>
          <p:nvPicPr>
            <p:cNvPr id="3" name="Google Shape;81;p15">
              <a:extLst>
                <a:ext uri="{FF2B5EF4-FFF2-40B4-BE49-F238E27FC236}">
                  <a16:creationId xmlns:a16="http://schemas.microsoft.com/office/drawing/2014/main" id="{431855B8-D8E0-54DB-674F-0800B6CC0069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40112" y="766200"/>
              <a:ext cx="8063778" cy="361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83;p15">
              <a:extLst>
                <a:ext uri="{FF2B5EF4-FFF2-40B4-BE49-F238E27FC236}">
                  <a16:creationId xmlns:a16="http://schemas.microsoft.com/office/drawing/2014/main" id="{3606F6C1-4B5C-D632-2973-38DA43FE92B3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4587" y="1864337"/>
              <a:ext cx="1414825" cy="1414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BA50D59-3BCE-0BCA-B1EA-AD7C4EB610B0}"/>
              </a:ext>
            </a:extLst>
          </p:cNvPr>
          <p:cNvSpPr/>
          <p:nvPr/>
        </p:nvSpPr>
        <p:spPr>
          <a:xfrm>
            <a:off x="1203158" y="1965158"/>
            <a:ext cx="3400926" cy="101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95216E-7238-F332-CA7C-CCAC96F0E6C1}"/>
              </a:ext>
            </a:extLst>
          </p:cNvPr>
          <p:cNvSpPr/>
          <p:nvPr/>
        </p:nvSpPr>
        <p:spPr>
          <a:xfrm>
            <a:off x="1203158" y="4113884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6DCA9B-6804-ACD1-DFE6-F3F8776F79D3}"/>
              </a:ext>
            </a:extLst>
          </p:cNvPr>
          <p:cNvSpPr/>
          <p:nvPr/>
        </p:nvSpPr>
        <p:spPr>
          <a:xfrm>
            <a:off x="4372139" y="5111974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9451B3-A2E7-71F2-493D-B6C76772EB7E}"/>
              </a:ext>
            </a:extLst>
          </p:cNvPr>
          <p:cNvSpPr/>
          <p:nvPr/>
        </p:nvSpPr>
        <p:spPr>
          <a:xfrm>
            <a:off x="7541120" y="4113883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DC4B85-6A71-E1FE-BF36-0B38AF8F7AC7}"/>
              </a:ext>
            </a:extLst>
          </p:cNvPr>
          <p:cNvSpPr/>
          <p:nvPr/>
        </p:nvSpPr>
        <p:spPr>
          <a:xfrm>
            <a:off x="8181142" y="3049475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A5DCAA-AA14-8D5D-5C94-C1ECA251E49A}"/>
              </a:ext>
            </a:extLst>
          </p:cNvPr>
          <p:cNvSpPr/>
          <p:nvPr/>
        </p:nvSpPr>
        <p:spPr>
          <a:xfrm>
            <a:off x="7541120" y="1903522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762F3D1-EB2E-7827-4C5D-A2789E36BCEF}"/>
              </a:ext>
            </a:extLst>
          </p:cNvPr>
          <p:cNvSpPr/>
          <p:nvPr/>
        </p:nvSpPr>
        <p:spPr>
          <a:xfrm>
            <a:off x="4372139" y="914564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41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Wicked Problems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8/13/2024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23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F6A78C-0BC6-84A0-ABD2-3ED193865B23}"/>
              </a:ext>
            </a:extLst>
          </p:cNvPr>
          <p:cNvGrpSpPr/>
          <p:nvPr/>
        </p:nvGrpSpPr>
        <p:grpSpPr>
          <a:xfrm>
            <a:off x="838200" y="1200790"/>
            <a:ext cx="10468808" cy="4688114"/>
            <a:chOff x="540112" y="766200"/>
            <a:chExt cx="8063778" cy="3611100"/>
          </a:xfrm>
        </p:grpSpPr>
        <p:pic>
          <p:nvPicPr>
            <p:cNvPr id="3" name="Google Shape;81;p15">
              <a:extLst>
                <a:ext uri="{FF2B5EF4-FFF2-40B4-BE49-F238E27FC236}">
                  <a16:creationId xmlns:a16="http://schemas.microsoft.com/office/drawing/2014/main" id="{431855B8-D8E0-54DB-674F-0800B6CC0069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40112" y="766200"/>
              <a:ext cx="8063778" cy="361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83;p15">
              <a:extLst>
                <a:ext uri="{FF2B5EF4-FFF2-40B4-BE49-F238E27FC236}">
                  <a16:creationId xmlns:a16="http://schemas.microsoft.com/office/drawing/2014/main" id="{3606F6C1-4B5C-D632-2973-38DA43FE92B3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4587" y="1864337"/>
              <a:ext cx="1414825" cy="1414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6C8B9EC4-E4BB-B922-35A9-F02DBF9F7F72}"/>
              </a:ext>
            </a:extLst>
          </p:cNvPr>
          <p:cNvSpPr/>
          <p:nvPr/>
        </p:nvSpPr>
        <p:spPr>
          <a:xfrm>
            <a:off x="509337" y="3039521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19B320-E85D-FE5D-2A7D-CFBB90786143}"/>
              </a:ext>
            </a:extLst>
          </p:cNvPr>
          <p:cNvSpPr/>
          <p:nvPr/>
        </p:nvSpPr>
        <p:spPr>
          <a:xfrm>
            <a:off x="1203158" y="4113884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8AAE15-8BEB-C7CB-39AE-1F7B462861AD}"/>
              </a:ext>
            </a:extLst>
          </p:cNvPr>
          <p:cNvSpPr/>
          <p:nvPr/>
        </p:nvSpPr>
        <p:spPr>
          <a:xfrm>
            <a:off x="4372139" y="5111974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C77F4E-5A79-B2AC-153E-D0AC4D654A14}"/>
              </a:ext>
            </a:extLst>
          </p:cNvPr>
          <p:cNvSpPr/>
          <p:nvPr/>
        </p:nvSpPr>
        <p:spPr>
          <a:xfrm>
            <a:off x="7541120" y="4113883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223916-92A2-E8BB-27CA-CD1B7E0FA29F}"/>
              </a:ext>
            </a:extLst>
          </p:cNvPr>
          <p:cNvSpPr/>
          <p:nvPr/>
        </p:nvSpPr>
        <p:spPr>
          <a:xfrm>
            <a:off x="8181142" y="3049475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47421F-2C2D-B8A8-7D5D-14C8FB16B247}"/>
              </a:ext>
            </a:extLst>
          </p:cNvPr>
          <p:cNvSpPr/>
          <p:nvPr/>
        </p:nvSpPr>
        <p:spPr>
          <a:xfrm>
            <a:off x="7541120" y="1903522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4DD51E8-D731-0B34-140A-BBCA82862917}"/>
              </a:ext>
            </a:extLst>
          </p:cNvPr>
          <p:cNvSpPr/>
          <p:nvPr/>
        </p:nvSpPr>
        <p:spPr>
          <a:xfrm>
            <a:off x="4372139" y="914564"/>
            <a:ext cx="3400926" cy="101065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772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Example: </a:t>
            </a:r>
            <a:r>
              <a:rPr lang="en-US" i="1" dirty="0">
                <a:latin typeface="+mn-lt"/>
              </a:rPr>
              <a:t>My work in the Delaware River Basin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8/13/2024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682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Activity: Choose Case Study Location</a:t>
            </a:r>
            <a:endParaRPr lang="en-US" i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8/13/2024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25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F0F87A-D276-EFD8-F898-A210235C3218}"/>
              </a:ext>
            </a:extLst>
          </p:cNvPr>
          <p:cNvSpPr txBox="1"/>
          <p:nvPr/>
        </p:nvSpPr>
        <p:spPr>
          <a:xfrm>
            <a:off x="745957" y="1502268"/>
            <a:ext cx="110449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Google search: USGS NWIS</a:t>
            </a:r>
          </a:p>
          <a:p>
            <a:r>
              <a:rPr lang="en-US" sz="2400" dirty="0"/>
              <a:t>Search for some gauge locations that you are interested in.  </a:t>
            </a:r>
          </a:p>
          <a:p>
            <a:br>
              <a:rPr lang="en-US" sz="2400" dirty="0"/>
            </a:br>
            <a:r>
              <a:rPr lang="en-US" sz="2400" dirty="0"/>
              <a:t>Answer the following questions (NOTE: these do not have “correct” answers):</a:t>
            </a:r>
          </a:p>
          <a:p>
            <a:pPr marL="457200" indent="-457200">
              <a:buAutoNum type="arabicPeriod"/>
            </a:pPr>
            <a:r>
              <a:rPr lang="en-US" sz="2400" dirty="0"/>
              <a:t>Why this location?  </a:t>
            </a:r>
          </a:p>
          <a:p>
            <a:pPr marL="457200" indent="-457200">
              <a:buAutoNum type="arabicPeriod"/>
            </a:pPr>
            <a:r>
              <a:rPr lang="en-US" sz="2400" dirty="0"/>
              <a:t>What is upstream of this location (natural and human)?</a:t>
            </a:r>
          </a:p>
          <a:p>
            <a:pPr marL="457200" indent="-457200">
              <a:buAutoNum type="arabicPeriod"/>
            </a:pPr>
            <a:r>
              <a:rPr lang="en-US" sz="2400" dirty="0"/>
              <a:t>What is downstream of this location?</a:t>
            </a:r>
          </a:p>
          <a:p>
            <a:pPr marL="457200" indent="-457200">
              <a:buAutoNum type="arabicPeriod"/>
            </a:pPr>
            <a:r>
              <a:rPr lang="en-US" sz="2400" dirty="0"/>
              <a:t>Who or what depends on this water?</a:t>
            </a:r>
          </a:p>
          <a:p>
            <a:pPr marL="457200" indent="-457200">
              <a:buAutoNum type="arabicPeriod"/>
            </a:pPr>
            <a:r>
              <a:rPr lang="en-US" sz="2400" dirty="0"/>
              <a:t>What are some water resource challenges that may exist in the region (brainstorm)?</a:t>
            </a:r>
          </a:p>
        </p:txBody>
      </p:sp>
    </p:spTree>
    <p:extLst>
      <p:ext uri="{BB962C8B-B14F-4D97-AF65-F5344CB8AC3E}">
        <p14:creationId xmlns:p14="http://schemas.microsoft.com/office/powerpoint/2010/main" val="4164733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The </a:t>
            </a:r>
            <a:r>
              <a:rPr lang="en-US" i="1" dirty="0">
                <a:latin typeface="+mn-lt"/>
              </a:rPr>
              <a:t>natural</a:t>
            </a:r>
            <a:r>
              <a:rPr lang="en-US" dirty="0">
                <a:latin typeface="+mn-lt"/>
              </a:rPr>
              <a:t> water cycle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8/13/2024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 descr="The Water Cycle | Precipitation Education">
            <a:extLst>
              <a:ext uri="{FF2B5EF4-FFF2-40B4-BE49-F238E27FC236}">
                <a16:creationId xmlns:a16="http://schemas.microsoft.com/office/drawing/2014/main" id="{18D288F4-B1FB-D2E9-1510-B30CC3905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547" y="1200791"/>
            <a:ext cx="9488905" cy="485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A611C0-4F62-EB7E-121B-B36FED120C80}"/>
              </a:ext>
            </a:extLst>
          </p:cNvPr>
          <p:cNvSpPr txBox="1"/>
          <p:nvPr/>
        </p:nvSpPr>
        <p:spPr>
          <a:xfrm>
            <a:off x="545432" y="5917942"/>
            <a:ext cx="61080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NASA (https://gpm.nasa.gov/education/water-cycle)</a:t>
            </a:r>
          </a:p>
        </p:txBody>
      </p:sp>
    </p:spTree>
    <p:extLst>
      <p:ext uri="{BB962C8B-B14F-4D97-AF65-F5344CB8AC3E}">
        <p14:creationId xmlns:p14="http://schemas.microsoft.com/office/powerpoint/2010/main" val="918833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The </a:t>
            </a:r>
            <a:r>
              <a:rPr lang="en-US" i="1" dirty="0">
                <a:latin typeface="+mn-lt"/>
              </a:rPr>
              <a:t>natural</a:t>
            </a:r>
            <a:r>
              <a:rPr lang="en-US" dirty="0">
                <a:latin typeface="+mn-lt"/>
              </a:rPr>
              <a:t> water cycle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8/13/2024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 descr="The Water Cycle | Precipitation Education">
            <a:extLst>
              <a:ext uri="{FF2B5EF4-FFF2-40B4-BE49-F238E27FC236}">
                <a16:creationId xmlns:a16="http://schemas.microsoft.com/office/drawing/2014/main" id="{18D288F4-B1FB-D2E9-1510-B30CC3905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547" y="1200791"/>
            <a:ext cx="9488905" cy="485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A611C0-4F62-EB7E-121B-B36FED120C80}"/>
              </a:ext>
            </a:extLst>
          </p:cNvPr>
          <p:cNvSpPr txBox="1"/>
          <p:nvPr/>
        </p:nvSpPr>
        <p:spPr>
          <a:xfrm>
            <a:off x="545432" y="5917942"/>
            <a:ext cx="61080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NASA (https://gpm.nasa.gov/education/water-cycle)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43C347-5419-E03B-1773-38D51CB86C03}"/>
              </a:ext>
            </a:extLst>
          </p:cNvPr>
          <p:cNvSpPr/>
          <p:nvPr/>
        </p:nvSpPr>
        <p:spPr>
          <a:xfrm>
            <a:off x="198520" y="556965"/>
            <a:ext cx="11448047" cy="563797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2C6DD34-7B4B-8CD7-759F-D194B42A9152}"/>
              </a:ext>
            </a:extLst>
          </p:cNvPr>
          <p:cNvSpPr/>
          <p:nvPr/>
        </p:nvSpPr>
        <p:spPr>
          <a:xfrm>
            <a:off x="2189747" y="2470485"/>
            <a:ext cx="6930190" cy="1660358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19A4C3-8A9C-FF04-FF2F-1DAFEA0C1F00}"/>
              </a:ext>
            </a:extLst>
          </p:cNvPr>
          <p:cNvSpPr txBox="1"/>
          <p:nvPr/>
        </p:nvSpPr>
        <p:spPr>
          <a:xfrm>
            <a:off x="2650958" y="3090656"/>
            <a:ext cx="5959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What is missing from this diagram?</a:t>
            </a:r>
          </a:p>
        </p:txBody>
      </p:sp>
    </p:spTree>
    <p:extLst>
      <p:ext uri="{BB962C8B-B14F-4D97-AF65-F5344CB8AC3E}">
        <p14:creationId xmlns:p14="http://schemas.microsoft.com/office/powerpoint/2010/main" val="1772098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The </a:t>
            </a:r>
            <a:r>
              <a:rPr lang="en-US" i="1" dirty="0">
                <a:latin typeface="+mn-lt"/>
              </a:rPr>
              <a:t>natural</a:t>
            </a:r>
            <a:r>
              <a:rPr lang="en-US" dirty="0">
                <a:latin typeface="+mn-lt"/>
              </a:rPr>
              <a:t> water cycle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8/13/2024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 descr="The Water Cycle | Precipitation Education">
            <a:extLst>
              <a:ext uri="{FF2B5EF4-FFF2-40B4-BE49-F238E27FC236}">
                <a16:creationId xmlns:a16="http://schemas.microsoft.com/office/drawing/2014/main" id="{18D288F4-B1FB-D2E9-1510-B30CC3905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547" y="1200791"/>
            <a:ext cx="9488905" cy="485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A611C0-4F62-EB7E-121B-B36FED120C80}"/>
              </a:ext>
            </a:extLst>
          </p:cNvPr>
          <p:cNvSpPr txBox="1"/>
          <p:nvPr/>
        </p:nvSpPr>
        <p:spPr>
          <a:xfrm>
            <a:off x="545432" y="5917942"/>
            <a:ext cx="61080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NASA (https://gpm.nasa.gov/education/water-cycle)</a:t>
            </a:r>
          </a:p>
        </p:txBody>
      </p:sp>
    </p:spTree>
    <p:extLst>
      <p:ext uri="{BB962C8B-B14F-4D97-AF65-F5344CB8AC3E}">
        <p14:creationId xmlns:p14="http://schemas.microsoft.com/office/powerpoint/2010/main" val="4270366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The </a:t>
            </a:r>
            <a:r>
              <a:rPr lang="en-US" i="1" dirty="0">
                <a:latin typeface="+mn-lt"/>
              </a:rPr>
              <a:t>natural</a:t>
            </a:r>
            <a:r>
              <a:rPr lang="en-US" dirty="0">
                <a:latin typeface="+mn-lt"/>
              </a:rPr>
              <a:t> water cycle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8/13/2024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6</a:t>
            </a:fld>
            <a:endParaRPr lang="en-US"/>
          </a:p>
        </p:txBody>
      </p:sp>
      <p:pic>
        <p:nvPicPr>
          <p:cNvPr id="1026" name="Picture 2" descr="The Water Cycle | Precipitation Education">
            <a:extLst>
              <a:ext uri="{FF2B5EF4-FFF2-40B4-BE49-F238E27FC236}">
                <a16:creationId xmlns:a16="http://schemas.microsoft.com/office/drawing/2014/main" id="{18D288F4-B1FB-D2E9-1510-B30CC3905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547" y="1200791"/>
            <a:ext cx="9488905" cy="485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A611C0-4F62-EB7E-121B-B36FED120C80}"/>
              </a:ext>
            </a:extLst>
          </p:cNvPr>
          <p:cNvSpPr txBox="1"/>
          <p:nvPr/>
        </p:nvSpPr>
        <p:spPr>
          <a:xfrm>
            <a:off x="545432" y="5917942"/>
            <a:ext cx="61080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NASA (https://gpm.nasa.gov/education/water-cycle)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43C347-5419-E03B-1773-38D51CB86C03}"/>
              </a:ext>
            </a:extLst>
          </p:cNvPr>
          <p:cNvSpPr/>
          <p:nvPr/>
        </p:nvSpPr>
        <p:spPr>
          <a:xfrm>
            <a:off x="198520" y="556965"/>
            <a:ext cx="11448047" cy="563797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33A1F31-6CE2-99F1-AFC0-7812F8F59A2D}"/>
              </a:ext>
            </a:extLst>
          </p:cNvPr>
          <p:cNvSpPr/>
          <p:nvPr/>
        </p:nvSpPr>
        <p:spPr>
          <a:xfrm>
            <a:off x="2189747" y="2470484"/>
            <a:ext cx="6930190" cy="256673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19A4C3-8A9C-FF04-FF2F-1DAFEA0C1F00}"/>
              </a:ext>
            </a:extLst>
          </p:cNvPr>
          <p:cNvSpPr txBox="1"/>
          <p:nvPr/>
        </p:nvSpPr>
        <p:spPr>
          <a:xfrm>
            <a:off x="2650958" y="3090656"/>
            <a:ext cx="59596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What is missing from this diagram?</a:t>
            </a:r>
          </a:p>
          <a:p>
            <a:pPr algn="ctr"/>
            <a:endParaRPr lang="en-US" sz="2800" b="1" i="1" dirty="0">
              <a:solidFill>
                <a:srgbClr val="C00000"/>
              </a:solidFill>
            </a:endParaRPr>
          </a:p>
          <a:p>
            <a:pPr algn="ctr"/>
            <a:r>
              <a:rPr lang="en-US" sz="2800" b="1" i="1" dirty="0">
                <a:solidFill>
                  <a:srgbClr val="C00000"/>
                </a:solidFill>
              </a:rPr>
              <a:t>Humans and human impact!</a:t>
            </a:r>
          </a:p>
        </p:txBody>
      </p:sp>
    </p:spTree>
    <p:extLst>
      <p:ext uri="{BB962C8B-B14F-4D97-AF65-F5344CB8AC3E}">
        <p14:creationId xmlns:p14="http://schemas.microsoft.com/office/powerpoint/2010/main" val="796392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a landform&#10;&#10;Description automatically generated">
            <a:extLst>
              <a:ext uri="{FF2B5EF4-FFF2-40B4-BE49-F238E27FC236}">
                <a16:creationId xmlns:a16="http://schemas.microsoft.com/office/drawing/2014/main" id="{7807FB97-2FFD-36FE-A26E-A1F80F221F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49"/>
          <a:stretch/>
        </p:blipFill>
        <p:spPr>
          <a:xfrm>
            <a:off x="497691" y="702445"/>
            <a:ext cx="11196618" cy="6155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The </a:t>
            </a:r>
            <a:r>
              <a:rPr lang="en-US" i="1" dirty="0">
                <a:latin typeface="+mn-lt"/>
              </a:rPr>
              <a:t>human-natural</a:t>
            </a:r>
            <a:r>
              <a:rPr lang="en-US" dirty="0">
                <a:latin typeface="+mn-lt"/>
              </a:rPr>
              <a:t> water cycle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8/13/2024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6D93C-7CE2-070C-2BF4-05D0B03EEE70}"/>
              </a:ext>
            </a:extLst>
          </p:cNvPr>
          <p:cNvSpPr txBox="1"/>
          <p:nvPr/>
        </p:nvSpPr>
        <p:spPr>
          <a:xfrm>
            <a:off x="569881" y="6344122"/>
            <a:ext cx="10330730" cy="369332"/>
          </a:xfrm>
          <a:prstGeom prst="rect">
            <a:avLst/>
          </a:prstGeom>
          <a:solidFill>
            <a:srgbClr val="FFFFFF"/>
          </a:solidFill>
          <a:ln>
            <a:solidFill>
              <a:srgbClr val="84C2D8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Source: https://www.usgs.gov/special-topics/water-science-school/science/water-cycle-diagrams</a:t>
            </a:r>
          </a:p>
        </p:txBody>
      </p:sp>
    </p:spTree>
    <p:extLst>
      <p:ext uri="{BB962C8B-B14F-4D97-AF65-F5344CB8AC3E}">
        <p14:creationId xmlns:p14="http://schemas.microsoft.com/office/powerpoint/2010/main" val="2010018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a landform&#10;&#10;Description automatically generated">
            <a:extLst>
              <a:ext uri="{FF2B5EF4-FFF2-40B4-BE49-F238E27FC236}">
                <a16:creationId xmlns:a16="http://schemas.microsoft.com/office/drawing/2014/main" id="{7807FB97-2FFD-36FE-A26E-A1F80F221F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49"/>
          <a:stretch/>
        </p:blipFill>
        <p:spPr>
          <a:xfrm>
            <a:off x="497691" y="702445"/>
            <a:ext cx="11196618" cy="6155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The </a:t>
            </a:r>
            <a:r>
              <a:rPr lang="en-US" i="1" dirty="0">
                <a:latin typeface="+mn-lt"/>
              </a:rPr>
              <a:t>human-natural</a:t>
            </a:r>
            <a:r>
              <a:rPr lang="en-US" dirty="0">
                <a:latin typeface="+mn-lt"/>
              </a:rPr>
              <a:t> water cycle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8/13/2024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6D93C-7CE2-070C-2BF4-05D0B03EEE70}"/>
              </a:ext>
            </a:extLst>
          </p:cNvPr>
          <p:cNvSpPr txBox="1"/>
          <p:nvPr/>
        </p:nvSpPr>
        <p:spPr>
          <a:xfrm>
            <a:off x="569881" y="6344122"/>
            <a:ext cx="10330730" cy="369332"/>
          </a:xfrm>
          <a:prstGeom prst="rect">
            <a:avLst/>
          </a:prstGeom>
          <a:solidFill>
            <a:srgbClr val="FFFFFF"/>
          </a:solidFill>
          <a:ln>
            <a:solidFill>
              <a:srgbClr val="84C2D8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Source: https://www.usgs.gov/special-topics/water-science-school/science/water-cycle-diagrams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32519E2-6DEA-FE81-D27B-76D7B05E1BB4}"/>
              </a:ext>
            </a:extLst>
          </p:cNvPr>
          <p:cNvSpPr/>
          <p:nvPr/>
        </p:nvSpPr>
        <p:spPr>
          <a:xfrm>
            <a:off x="8341894" y="2443064"/>
            <a:ext cx="978569" cy="9785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922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a landform&#10;&#10;Description automatically generated">
            <a:extLst>
              <a:ext uri="{FF2B5EF4-FFF2-40B4-BE49-F238E27FC236}">
                <a16:creationId xmlns:a16="http://schemas.microsoft.com/office/drawing/2014/main" id="{7807FB97-2FFD-36FE-A26E-A1F80F221F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49"/>
          <a:stretch/>
        </p:blipFill>
        <p:spPr>
          <a:xfrm>
            <a:off x="497691" y="702445"/>
            <a:ext cx="11196618" cy="6155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F2A796-5A7B-C5AF-85EB-9F30FED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The </a:t>
            </a:r>
            <a:r>
              <a:rPr lang="en-US" i="1" dirty="0">
                <a:latin typeface="+mn-lt"/>
              </a:rPr>
              <a:t>human-natural</a:t>
            </a:r>
            <a:r>
              <a:rPr lang="en-US" dirty="0">
                <a:latin typeface="+mn-lt"/>
              </a:rPr>
              <a:t> water cycle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EEB05-4CB7-00F3-9EB2-846262DA9700}"/>
              </a:ext>
            </a:extLst>
          </p:cNvPr>
          <p:cNvSpPr/>
          <p:nvPr/>
        </p:nvSpPr>
        <p:spPr>
          <a:xfrm>
            <a:off x="0" y="0"/>
            <a:ext cx="12192000" cy="465221"/>
          </a:xfrm>
          <a:prstGeom prst="rect">
            <a:avLst/>
          </a:prstGeom>
          <a:solidFill>
            <a:srgbClr val="84C2D8"/>
          </a:solidFill>
          <a:ln>
            <a:solidFill>
              <a:srgbClr val="84C2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19011-CD86-9FC4-1233-40E6DB611146}"/>
              </a:ext>
            </a:extLst>
          </p:cNvPr>
          <p:cNvSpPr txBox="1"/>
          <p:nvPr/>
        </p:nvSpPr>
        <p:spPr>
          <a:xfrm>
            <a:off x="838200" y="-31422"/>
            <a:ext cx="552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  <a:latin typeface="Bahnschrift Light" panose="020B0502040204020203" pitchFamily="34" charset="0"/>
              </a:rPr>
              <a:t>AquaticAlgorithms</a:t>
            </a:r>
            <a:endParaRPr lang="en-US" sz="2000" b="1" i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54000"/>
                  </a:prst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A69C9D-FA15-8D7C-BC0A-401B6B80F3B3}"/>
              </a:ext>
            </a:extLst>
          </p:cNvPr>
          <p:cNvCxnSpPr>
            <a:cxnSpLocks/>
          </p:cNvCxnSpPr>
          <p:nvPr/>
        </p:nvCxnSpPr>
        <p:spPr>
          <a:xfrm>
            <a:off x="0" y="46522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75B3316-1D66-5103-7052-5731749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54D8-FB95-4977-A6B0-357A988F9391}" type="datetime1">
              <a:rPr lang="en-US" smtClean="0"/>
              <a:t>8/13/2024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795D4F-3488-7A83-DD64-00817ABB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D2B6A9-734A-ED2C-B41A-744ACE4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324C0-6F8E-414F-AEC4-5ACC97FEFF88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6D93C-7CE2-070C-2BF4-05D0B03EEE70}"/>
              </a:ext>
            </a:extLst>
          </p:cNvPr>
          <p:cNvSpPr txBox="1"/>
          <p:nvPr/>
        </p:nvSpPr>
        <p:spPr>
          <a:xfrm>
            <a:off x="569881" y="6344122"/>
            <a:ext cx="10330730" cy="369332"/>
          </a:xfrm>
          <a:prstGeom prst="rect">
            <a:avLst/>
          </a:prstGeom>
          <a:solidFill>
            <a:srgbClr val="FFFFFF"/>
          </a:solidFill>
          <a:ln>
            <a:solidFill>
              <a:srgbClr val="84C2D8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Source: https://www.usgs.gov/special-topics/water-science-school/science/water-cycle-diagrams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4B41A14-97F2-0A52-EE14-FBE3C61469EC}"/>
              </a:ext>
            </a:extLst>
          </p:cNvPr>
          <p:cNvSpPr/>
          <p:nvPr/>
        </p:nvSpPr>
        <p:spPr>
          <a:xfrm>
            <a:off x="7539788" y="3950451"/>
            <a:ext cx="978569" cy="9785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32519E2-6DEA-FE81-D27B-76D7B05E1BB4}"/>
              </a:ext>
            </a:extLst>
          </p:cNvPr>
          <p:cNvSpPr/>
          <p:nvPr/>
        </p:nvSpPr>
        <p:spPr>
          <a:xfrm>
            <a:off x="6224336" y="3573462"/>
            <a:ext cx="978569" cy="9785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84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3568</TotalTime>
  <Words>515</Words>
  <Application>Microsoft Office PowerPoint</Application>
  <PresentationFormat>Widescreen</PresentationFormat>
  <Paragraphs>139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Bahnschrift Light</vt:lpstr>
      <vt:lpstr>Calibri</vt:lpstr>
      <vt:lpstr>Office Theme</vt:lpstr>
      <vt:lpstr>Water Resource Systems </vt:lpstr>
      <vt:lpstr>Outline</vt:lpstr>
      <vt:lpstr>The natural water cycle</vt:lpstr>
      <vt:lpstr>The natural water cycle</vt:lpstr>
      <vt:lpstr>The natural water cycle</vt:lpstr>
      <vt:lpstr>The natural water cycle</vt:lpstr>
      <vt:lpstr>The human-natural water cycle</vt:lpstr>
      <vt:lpstr>The human-natural water cycle</vt:lpstr>
      <vt:lpstr>The human-natural water cycle</vt:lpstr>
      <vt:lpstr>The human-natural water cycle</vt:lpstr>
      <vt:lpstr>The human-natural water cycle</vt:lpstr>
      <vt:lpstr>The human-natural water cycle</vt:lpstr>
      <vt:lpstr>The human-natural water cycle</vt:lpstr>
      <vt:lpstr>Wicked Problems</vt:lpstr>
      <vt:lpstr>Wicked Problems</vt:lpstr>
      <vt:lpstr>Wicked Problems</vt:lpstr>
      <vt:lpstr>Wicked Problems</vt:lpstr>
      <vt:lpstr>Wicked Problems</vt:lpstr>
      <vt:lpstr>Wicked Problems</vt:lpstr>
      <vt:lpstr>Wicked Problems</vt:lpstr>
      <vt:lpstr>Wicked Problems</vt:lpstr>
      <vt:lpstr>Wicked Problems</vt:lpstr>
      <vt:lpstr>Wicked Problems</vt:lpstr>
      <vt:lpstr>Example: My work in the Delaware River Basin</vt:lpstr>
      <vt:lpstr>Activity: Choose Case Study Location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AquaticAlgorithms</dc:title>
  <dc:creator>Trevor Amestoy</dc:creator>
  <cp:lastModifiedBy>Trevor Amestoy</cp:lastModifiedBy>
  <cp:revision>65</cp:revision>
  <dcterms:created xsi:type="dcterms:W3CDTF">2023-07-11T13:30:29Z</dcterms:created>
  <dcterms:modified xsi:type="dcterms:W3CDTF">2024-08-13T16:29:01Z</dcterms:modified>
</cp:coreProperties>
</file>